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13" r:id="rId2"/>
    <p:sldId id="619" r:id="rId3"/>
    <p:sldId id="629" r:id="rId4"/>
    <p:sldId id="630" r:id="rId5"/>
    <p:sldId id="621" r:id="rId6"/>
    <p:sldId id="622" r:id="rId7"/>
    <p:sldId id="627" r:id="rId8"/>
    <p:sldId id="628" r:id="rId9"/>
    <p:sldId id="626" r:id="rId10"/>
    <p:sldId id="632" r:id="rId11"/>
    <p:sldId id="620" r:id="rId12"/>
    <p:sldId id="623" r:id="rId13"/>
    <p:sldId id="614" r:id="rId14"/>
    <p:sldId id="633" r:id="rId15"/>
    <p:sldId id="634" r:id="rId16"/>
    <p:sldId id="624" r:id="rId17"/>
    <p:sldId id="635" r:id="rId18"/>
    <p:sldId id="636" r:id="rId19"/>
    <p:sldId id="637" r:id="rId20"/>
    <p:sldId id="625" r:id="rId21"/>
    <p:sldId id="639" r:id="rId22"/>
    <p:sldId id="638" r:id="rId23"/>
    <p:sldId id="615" r:id="rId24"/>
    <p:sldId id="640" r:id="rId25"/>
    <p:sldId id="605" r:id="rId26"/>
    <p:sldId id="6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yak" initials="S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E2C"/>
    <a:srgbClr val="E3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7" autoAdjust="0"/>
    <p:restoredTop sz="83590" autoAdjust="0"/>
  </p:normalViewPr>
  <p:slideViewPr>
    <p:cSldViewPr snapToGrid="0">
      <p:cViewPr>
        <p:scale>
          <a:sx n="73" d="100"/>
          <a:sy n="73" d="100"/>
        </p:scale>
        <p:origin x="3072" y="13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1" d="100"/>
          <a:sy n="41" d="100"/>
        </p:scale>
        <p:origin x="-2333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37EBF-CC38-43CA-BBEA-4991507DE9C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4E77-8840-4D1C-B5E7-A5CE2584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1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2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7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of cars labeled “sports car” by VGG16 ImageNet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(a) and receptive fields of the most influential feature map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comparative quantity that characterizes the model’s tendency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“sports car” over “convertible” (b). In most cases,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within the field contain the top of the car, which is the 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distinctive concept between these classes.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BCCA6-A106-A94C-9E74-45800D5FF2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3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9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914"/>
            <a:ext cx="12192000" cy="6335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423" y="2461307"/>
            <a:ext cx="9144000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423" y="4932817"/>
            <a:ext cx="9144000" cy="1100590"/>
          </a:xfr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8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4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75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2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8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2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0" y="97025"/>
            <a:ext cx="12192000" cy="10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198499"/>
            <a:ext cx="12192000" cy="105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6628097"/>
            <a:ext cx="12192000" cy="135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87362-133A-4923-9483-C19EA92A4A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763890"/>
            <a:ext cx="12192000" cy="10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0" y="6759972"/>
            <a:ext cx="12192000" cy="10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1523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4.jpe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4.jpeg"/><Relationship Id="rId5" Type="http://schemas.openxmlformats.org/officeDocument/2006/relationships/image" Target="../media/image25.tiff"/><Relationship Id="rId6" Type="http://schemas.openxmlformats.org/officeDocument/2006/relationships/image" Target="../media/image26.jpeg"/><Relationship Id="rId7" Type="http://schemas.microsoft.com/office/2007/relationships/hdphoto" Target="../media/hdphoto2.wdp"/><Relationship Id="rId8" Type="http://schemas.openxmlformats.org/officeDocument/2006/relationships/image" Target="../media/image27.jpeg"/><Relationship Id="rId9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" y="1054377"/>
            <a:ext cx="4298946" cy="47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6" y="3609969"/>
            <a:ext cx="1285503" cy="1317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3300" y="1752877"/>
            <a:ext cx="531536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Accountable Deep Learning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Piotr (Peter) </a:t>
            </a:r>
            <a:r>
              <a:rPr lang="en-US" sz="2800" dirty="0" err="1" smtClean="0">
                <a:solidFill>
                  <a:schemeClr val="bg1"/>
                </a:solidFill>
              </a:rPr>
              <a:t>Mardziel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r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956248" y="901700"/>
            <a:ext cx="317500" cy="5054600"/>
          </a:xfrm>
          <a:prstGeom prst="rightBrace">
            <a:avLst>
              <a:gd name="adj1" fmla="val 52333"/>
              <a:gd name="adj2" fmla="val 8693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80117" y="5009447"/>
            <a:ext cx="38702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Accountable Systems Lab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fairlyaccountable.org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784" y="61925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 Silicon Valley (rest @ Pittsburgh)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796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644249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17602" y="25974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663175" y="259808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580926" y="411452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6126" y="5829578"/>
            <a:ext cx="12" cy="3629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Deep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5"/>
            <a:ext cx="3784600" cy="4351338"/>
          </a:xfrm>
        </p:spPr>
        <p:txBody>
          <a:bodyPr/>
          <a:lstStyle/>
          <a:p>
            <a:r>
              <a:rPr lang="en-US" dirty="0" smtClean="0"/>
              <a:t>Well suited for problems with large number of inputs </a:t>
            </a:r>
          </a:p>
          <a:p>
            <a:r>
              <a:rPr lang="en-US" dirty="0" smtClean="0"/>
              <a:t>Natural language processing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pPr lvl="1"/>
            <a:r>
              <a:rPr lang="en-US" dirty="0" smtClean="0"/>
              <a:t>translation</a:t>
            </a:r>
            <a:endParaRPr lang="en-US" dirty="0" smtClean="0"/>
          </a:p>
          <a:p>
            <a:r>
              <a:rPr lang="en-US" dirty="0" smtClean="0"/>
              <a:t>Vision</a:t>
            </a:r>
          </a:p>
          <a:p>
            <a:pPr lvl="1"/>
            <a:r>
              <a:rPr lang="en-US" dirty="0" smtClean="0"/>
              <a:t>object classification</a:t>
            </a:r>
          </a:p>
          <a:p>
            <a:pPr lvl="1"/>
            <a:r>
              <a:rPr lang="en-US" dirty="0" smtClean="0"/>
              <a:t>self </a:t>
            </a:r>
            <a:r>
              <a:rPr lang="en-US" dirty="0" smtClean="0"/>
              <a:t>driving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088839"/>
            <a:ext cx="6540500" cy="33104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6354" y="506744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millions of</a:t>
            </a:r>
          </a:p>
          <a:p>
            <a:r>
              <a:rPr lang="en-US" dirty="0" smtClean="0"/>
              <a:t>pixels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593733"/>
            <a:ext cx="4318000" cy="187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3444" y="5210367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thousands</a:t>
            </a:r>
          </a:p>
          <a:p>
            <a:r>
              <a:rPr lang="en-US" dirty="0" smtClean="0"/>
              <a:t>of samples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021" y="4662312"/>
            <a:ext cx="3111500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Deep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5"/>
            <a:ext cx="9906000" cy="4351338"/>
          </a:xfrm>
        </p:spPr>
        <p:txBody>
          <a:bodyPr/>
          <a:lstStyle/>
          <a:p>
            <a:r>
              <a:rPr lang="en-US" u="sng" dirty="0" smtClean="0"/>
              <a:t>Not</a:t>
            </a:r>
            <a:r>
              <a:rPr lang="en-US" dirty="0" smtClean="0"/>
              <a:t> well suited for </a:t>
            </a:r>
            <a:r>
              <a:rPr lang="en-US" u="sng" dirty="0" smtClean="0"/>
              <a:t>understanding/interpretability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384239"/>
            <a:ext cx="6540500" cy="33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</a:t>
            </a: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neural natural language processing systems</a:t>
            </a:r>
          </a:p>
          <a:p>
            <a:r>
              <a:rPr lang="en-US" dirty="0" smtClean="0"/>
              <a:t>Project </a:t>
            </a:r>
            <a:r>
              <a:rPr lang="en-US" dirty="0" smtClean="0"/>
              <a:t>2: Conditional </a:t>
            </a:r>
            <a:r>
              <a:rPr lang="en-US" dirty="0" err="1" smtClean="0"/>
              <a:t>debiasing</a:t>
            </a:r>
            <a:r>
              <a:rPr lang="en-US" dirty="0" smtClean="0"/>
              <a:t> in neural networks</a:t>
            </a:r>
          </a:p>
          <a:p>
            <a:r>
              <a:rPr lang="en-US" dirty="0" smtClean="0"/>
              <a:t>Project </a:t>
            </a:r>
            <a:r>
              <a:rPr lang="en-US" dirty="0" smtClean="0"/>
              <a:t>3: Explaining neural networks</a:t>
            </a:r>
          </a:p>
          <a:p>
            <a:r>
              <a:rPr lang="en-US" dirty="0" smtClean="0"/>
              <a:t>other projects with and without deep learning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700" dirty="0" smtClean="0"/>
              <a:t>Project 1: </a:t>
            </a:r>
            <a:r>
              <a:rPr lang="en-US" sz="3700" dirty="0" err="1" smtClean="0"/>
              <a:t>Debiasing</a:t>
            </a:r>
            <a:r>
              <a:rPr lang="en-US" sz="3700" dirty="0" smtClean="0"/>
              <a:t> NLP </a:t>
            </a:r>
            <a:r>
              <a:rPr lang="en-US" sz="2200" dirty="0" smtClean="0"/>
              <a:t>[Lu, </a:t>
            </a:r>
            <a:r>
              <a:rPr lang="en-US" sz="2200" dirty="0" smtClean="0"/>
              <a:t>Wu^, </a:t>
            </a:r>
            <a:r>
              <a:rPr lang="en-US" sz="2200" dirty="0" err="1" smtClean="0"/>
              <a:t>Amancharla</a:t>
            </a:r>
            <a:r>
              <a:rPr lang="en-US" sz="2200" dirty="0" smtClean="0"/>
              <a:t>^, </a:t>
            </a:r>
            <a:r>
              <a:rPr lang="en-US" sz="2200" dirty="0" err="1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8033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Biases in NLP systems.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“Man </a:t>
            </a:r>
            <a:r>
              <a:rPr lang="en-US" sz="2800" dirty="0" smtClean="0"/>
              <a:t>is to programmer as woman is to </a:t>
            </a:r>
            <a:r>
              <a:rPr lang="en-US" sz="2800" dirty="0" smtClean="0"/>
              <a:t>homemaker”*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NLP Task 1: </a:t>
            </a:r>
            <a:r>
              <a:rPr lang="en-US" sz="2800" dirty="0" err="1" smtClean="0"/>
              <a:t>Coreference</a:t>
            </a:r>
            <a:r>
              <a:rPr lang="en-US" sz="2800" dirty="0" smtClean="0"/>
              <a:t> resolution.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“The </a:t>
            </a:r>
            <a:r>
              <a:rPr lang="en-US" sz="2800" u="sng" dirty="0" smtClean="0"/>
              <a:t>doctor</a:t>
            </a:r>
            <a:r>
              <a:rPr lang="en-US" sz="2800" dirty="0" smtClean="0"/>
              <a:t> was late because </a:t>
            </a:r>
            <a:r>
              <a:rPr lang="en-US" sz="2800" u="sng" dirty="0" smtClean="0"/>
              <a:t>he</a:t>
            </a:r>
            <a:r>
              <a:rPr lang="en-US" sz="2800" dirty="0" smtClean="0"/>
              <a:t> was in traffic”.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“The </a:t>
            </a:r>
            <a:r>
              <a:rPr lang="en-US" sz="2800" u="sng" dirty="0" smtClean="0"/>
              <a:t>doctor</a:t>
            </a:r>
            <a:r>
              <a:rPr lang="en-US" sz="2800" dirty="0" smtClean="0"/>
              <a:t> was late because </a:t>
            </a:r>
            <a:r>
              <a:rPr lang="en-US" sz="2800" u="sng" dirty="0" smtClean="0"/>
              <a:t>she</a:t>
            </a:r>
            <a:r>
              <a:rPr lang="en-US" sz="2800" dirty="0" smtClean="0"/>
              <a:t> was in traffic”.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NLP Task 2: Language modeling.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“He is a doctor”.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“She is a doctor”.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115855" y="5647332"/>
            <a:ext cx="2526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^ Masters students</a:t>
            </a:r>
          </a:p>
          <a:p>
            <a:r>
              <a:rPr lang="en-US" sz="2000" dirty="0" smtClean="0"/>
              <a:t>* </a:t>
            </a:r>
            <a:r>
              <a:rPr lang="en-US" sz="2000" dirty="0" err="1" smtClean="0"/>
              <a:t>Bolukbasi</a:t>
            </a:r>
            <a:r>
              <a:rPr lang="en-US" sz="2000" dirty="0" smtClean="0"/>
              <a:t> et al. 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02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80" y="2699250"/>
            <a:ext cx="1793195" cy="29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72350" y="2188169"/>
            <a:ext cx="1339850" cy="89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5566"/>
              <a:gd name="adj2" fmla="val 91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01100" y="1938970"/>
            <a:ext cx="275677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Biased</a:t>
            </a:r>
          </a:p>
          <a:p>
            <a:pPr algn="ctr"/>
            <a:r>
              <a:rPr lang="en-US" dirty="0" smtClean="0"/>
              <a:t>NLP model</a:t>
            </a:r>
          </a:p>
        </p:txBody>
      </p:sp>
      <p:pic>
        <p:nvPicPr>
          <p:cNvPr id="7170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8" y="1706085"/>
            <a:ext cx="775551" cy="12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3782" y="1181388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corpus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91" y="1540497"/>
            <a:ext cx="1539538" cy="15395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913764" y="2098681"/>
            <a:ext cx="861436" cy="1634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" name="TextBox 7170"/>
          <p:cNvSpPr txBox="1"/>
          <p:nvPr/>
        </p:nvSpPr>
        <p:spPr>
          <a:xfrm>
            <a:off x="8947715" y="209868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???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879570" y="17752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80" y="2699250"/>
            <a:ext cx="1793195" cy="29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72350" y="2188169"/>
            <a:ext cx="1339850" cy="89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5566"/>
              <a:gd name="adj2" fmla="val 91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01100" y="1938970"/>
            <a:ext cx="275677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Biased</a:t>
            </a:r>
          </a:p>
          <a:p>
            <a:pPr algn="ctr"/>
            <a:r>
              <a:rPr lang="en-US" dirty="0" smtClean="0"/>
              <a:t>NLP model</a:t>
            </a:r>
          </a:p>
        </p:txBody>
      </p:sp>
      <p:pic>
        <p:nvPicPr>
          <p:cNvPr id="7170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8" y="1706085"/>
            <a:ext cx="775551" cy="12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3782" y="1181388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corpus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91" y="1540497"/>
            <a:ext cx="1539538" cy="15395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913764" y="2098681"/>
            <a:ext cx="861436" cy="1634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4" y="4038789"/>
            <a:ext cx="610113" cy="98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88300" y="3616135"/>
            <a:ext cx="19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augmented corpus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260" y="3886659"/>
            <a:ext cx="1278514" cy="1278514"/>
          </a:xfrm>
          <a:prstGeom prst="rect">
            <a:avLst/>
          </a:prstGeom>
        </p:spPr>
      </p:pic>
      <p:pic>
        <p:nvPicPr>
          <p:cNvPr id="33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84" y="5188063"/>
            <a:ext cx="610113" cy="98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6091" y="5077837"/>
            <a:ext cx="1278514" cy="127851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3853104" y="2699250"/>
            <a:ext cx="1010996" cy="14083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166655" y="2699250"/>
            <a:ext cx="1377441" cy="14083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98776" y="3834072"/>
            <a:ext cx="2756772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Unbiased</a:t>
            </a:r>
          </a:p>
          <a:p>
            <a:pPr algn="ctr"/>
            <a:r>
              <a:rPr lang="en-US" dirty="0" smtClean="0"/>
              <a:t>NLP model</a:t>
            </a:r>
          </a:p>
        </p:txBody>
      </p:sp>
      <p:sp>
        <p:nvSpPr>
          <p:cNvPr id="7171" name="TextBox 7170"/>
          <p:cNvSpPr txBox="1"/>
          <p:nvPr/>
        </p:nvSpPr>
        <p:spPr>
          <a:xfrm>
            <a:off x="8910981" y="39854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879570" y="17752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47715" y="209868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712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Law (USA): Age </a:t>
            </a:r>
            <a:r>
              <a:rPr lang="en-US" sz="2800" dirty="0" smtClean="0"/>
              <a:t>cannot be used to make credit decisions.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Solution: do not include age in your machine learning methods.</a:t>
            </a:r>
          </a:p>
        </p:txBody>
      </p:sp>
    </p:spTree>
    <p:extLst>
      <p:ext uri="{BB962C8B-B14F-4D97-AF65-F5344CB8AC3E}">
        <p14:creationId xmlns:p14="http://schemas.microsoft.com/office/powerpoint/2010/main" val="13381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232151"/>
            <a:ext cx="41656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7122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Law (USA): Age </a:t>
            </a:r>
            <a:r>
              <a:rPr lang="en-US" sz="2800" dirty="0" smtClean="0"/>
              <a:t>cannot be used to make credit decisions.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Solution: do not include age in your machine learning methods.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Problem</a:t>
            </a:r>
            <a:r>
              <a:rPr lang="en-US" sz="2800" dirty="0" smtClean="0"/>
              <a:t>: age can be used even if it is not explicitly an input.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Can be inferred from explicit inputs.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33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1" y="3232151"/>
            <a:ext cx="41656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697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Law (USA): Age </a:t>
            </a:r>
            <a:r>
              <a:rPr lang="en-US" sz="2800" dirty="0" smtClean="0"/>
              <a:t>cannot be used to make credit decisions.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Except when justified by business </a:t>
            </a:r>
            <a:r>
              <a:rPr lang="en-US" sz="2800" b="1" dirty="0" smtClean="0"/>
              <a:t>necessity</a:t>
            </a:r>
            <a:r>
              <a:rPr lang="en-US" sz="28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232151"/>
            <a:ext cx="3973958" cy="307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3582" y="4070976"/>
            <a:ext cx="406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mtClean="0">
                <a:solidFill>
                  <a:srgbClr val="00B050"/>
                </a:solidFill>
              </a:rPr>
              <a:t>✔</a:t>
            </a:r>
            <a:endParaRPr lang="en-US" sz="88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4382" y="2831268"/>
            <a:ext cx="4062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C00000"/>
                </a:solidFill>
              </a:rPr>
              <a:t>⨯</a:t>
            </a:r>
          </a:p>
        </p:txBody>
      </p:sp>
    </p:spTree>
    <p:extLst>
      <p:ext uri="{BB962C8B-B14F-4D97-AF65-F5344CB8AC3E}">
        <p14:creationId xmlns:p14="http://schemas.microsoft.com/office/powerpoint/2010/main" val="16142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1" y="3232151"/>
            <a:ext cx="41656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232151"/>
            <a:ext cx="3973958" cy="307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3582" y="4070976"/>
            <a:ext cx="406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mtClean="0">
                <a:solidFill>
                  <a:srgbClr val="00B050"/>
                </a:solidFill>
              </a:rPr>
              <a:t>✔</a:t>
            </a:r>
            <a:endParaRPr lang="en-US" sz="88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4382" y="2831268"/>
            <a:ext cx="4062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C00000"/>
                </a:solidFill>
              </a:rPr>
              <a:t>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1" y="1646237"/>
            <a:ext cx="916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Our approach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</a:t>
            </a:r>
            <a:r>
              <a:rPr lang="en-US" sz="2800" dirty="0" smtClean="0"/>
              <a:t>xpress violation as continuous (differentiable) function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nclude minimization of violation in the learning process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654" y="1532973"/>
            <a:ext cx="2318385" cy="12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dirty="0" smtClean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02200" y="2431257"/>
            <a:ext cx="2463800" cy="33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3993688"/>
            <a:ext cx="495300" cy="507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499" y="3035300"/>
            <a:ext cx="1824651" cy="1520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400" y="2888457"/>
            <a:ext cx="2184400" cy="218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5049" y="4671912"/>
            <a:ext cx="211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Wordly</a:t>
            </a:r>
            <a:r>
              <a:rPr lang="en-US" dirty="0" smtClean="0"/>
              <a:t> observations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803525" y="2098679"/>
            <a:ext cx="1971675" cy="1105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72350" y="2188169"/>
            <a:ext cx="2044700" cy="113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44497"/>
              <a:gd name="adj2" fmla="val 68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093903" y="4793219"/>
            <a:ext cx="21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Concept </a:t>
            </a:r>
            <a:r>
              <a:rPr lang="en-US" smtClean="0"/>
              <a:t>/ rule /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9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66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Influence measurement: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How influential is an input on the output of a model?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031232"/>
            <a:ext cx="6540500" cy="33104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146300" y="3695700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496300" y="4358709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74388" y="42159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6387" y="353308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9547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Influence measurement: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How influential is an input on the output of a model?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Problem: too many, uninterpretable, inputs (pixels, samples, etc.)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031232"/>
            <a:ext cx="6540500" cy="331048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496300" y="4358709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9291" y="3467100"/>
            <a:ext cx="4747841" cy="265879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43100" y="3612420"/>
            <a:ext cx="165100" cy="165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46300" y="3695700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74388" y="4215954"/>
            <a:ext cx="5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wolf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11147" y="453519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5162" y="3140972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 single pixel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23227">
            <a:off x="3861417" y="3488100"/>
            <a:ext cx="3903784" cy="1127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9662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Approach: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Identify </a:t>
            </a:r>
            <a:r>
              <a:rPr lang="en-US" sz="2800" dirty="0">
                <a:solidFill>
                  <a:srgbClr val="C00000"/>
                </a:solidFill>
              </a:rPr>
              <a:t>causally influential neurons in internal layers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Give them interpretation using visualization techniques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031232"/>
            <a:ext cx="6540500" cy="33104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496300" y="4358709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74388" y="4215954"/>
            <a:ext cx="5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wolf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11147" y="453519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688623" y="4451919"/>
            <a:ext cx="165100" cy="165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230" y="3661840"/>
            <a:ext cx="3423627" cy="191723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11922" y="4507697"/>
            <a:ext cx="1005010" cy="86400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572231" y="3961875"/>
            <a:ext cx="869067" cy="74713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1363700">
            <a:off x="6253270" y="4287732"/>
            <a:ext cx="1523848" cy="439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1363700">
            <a:off x="3397490" y="3528619"/>
            <a:ext cx="1867480" cy="221173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8F403-9326-684C-B08A-D6436E5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750"/>
            <a:ext cx="11013831" cy="13255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Project 3: Why </a:t>
            </a:r>
            <a:r>
              <a:rPr lang="en-US" sz="3000" dirty="0"/>
              <a:t>classified as sports car instead of convertible?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497324-8FB8-0C4C-86E0-A42264389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5" b="47124"/>
          <a:stretch/>
        </p:blipFill>
        <p:spPr>
          <a:xfrm>
            <a:off x="2298358" y="1415313"/>
            <a:ext cx="6919784" cy="3198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417243-2D89-CB45-8DB8-614869A1940C}"/>
              </a:ext>
            </a:extLst>
          </p:cNvPr>
          <p:cNvSpPr txBox="1"/>
          <p:nvPr/>
        </p:nvSpPr>
        <p:spPr>
          <a:xfrm>
            <a:off x="2985943" y="4948765"/>
            <a:ext cx="163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BF4F18C-ED20-0542-B77E-DEA3C3A17E28}"/>
              </a:ext>
            </a:extLst>
          </p:cNvPr>
          <p:cNvSpPr txBox="1"/>
          <p:nvPr/>
        </p:nvSpPr>
        <p:spPr>
          <a:xfrm>
            <a:off x="6016134" y="4948765"/>
            <a:ext cx="320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Influence-directed Explanation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2343AED-BDB3-214F-BF2E-0D30BD59A61E}"/>
              </a:ext>
            </a:extLst>
          </p:cNvPr>
          <p:cNvSpPr/>
          <p:nvPr/>
        </p:nvSpPr>
        <p:spPr>
          <a:xfrm>
            <a:off x="2187146" y="5653411"/>
            <a:ext cx="7797113" cy="7643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Uncovers high-level concepts that generalize across input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1415701-9FC3-1947-A812-7A8A77A45B35}"/>
              </a:ext>
            </a:extLst>
          </p:cNvPr>
          <p:cNvSpPr/>
          <p:nvPr/>
        </p:nvSpPr>
        <p:spPr>
          <a:xfrm>
            <a:off x="671445" y="1213638"/>
            <a:ext cx="2656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VGG16 ImageNet model </a:t>
            </a: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Privacy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Failure of cyber-physical systems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Discrimination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Compliance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regulations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2100" y="3663434"/>
            <a:ext cx="275677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Machine learning model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8020486" y="2775990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14572" y="4032766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1330" y="5024111"/>
            <a:ext cx="91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</a:p>
          <a:p>
            <a:r>
              <a:rPr lang="en-US" dirty="0" smtClean="0"/>
              <a:t>(wrong)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4296" y="89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can go wrong?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21" y="1033550"/>
            <a:ext cx="3111500" cy="17424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10600" y="1713097"/>
            <a:ext cx="1005010" cy="86400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31110" y="1397963"/>
            <a:ext cx="869067" cy="74713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98032" y="1918211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4924" y="3267045"/>
            <a:ext cx="2078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Ribeiro et al. 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2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Vision: Explainable Machine Learning Systems</a:t>
            </a:r>
            <a:br>
              <a:rPr lang="en-US" dirty="0"/>
            </a:b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D0D08CB-DDBF-2E4D-9328-6B8F269B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78" y="4393869"/>
            <a:ext cx="10515600" cy="1508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Enable humans + machines to make better decisions together</a:t>
            </a:r>
          </a:p>
          <a:p>
            <a:r>
              <a:rPr lang="en-US" dirty="0"/>
              <a:t>Build trust in and debug models</a:t>
            </a:r>
          </a:p>
          <a:p>
            <a:r>
              <a:rPr lang="en-US" dirty="0"/>
              <a:t>Guard against societal harms, e.g. unfairness</a:t>
            </a:r>
          </a:p>
          <a:p>
            <a:r>
              <a:rPr lang="en-US" dirty="0"/>
              <a:t>Comply with regulations , e.g. EU GDPR, US ECOA</a:t>
            </a:r>
          </a:p>
          <a:p>
            <a:r>
              <a:rPr lang="en-US" dirty="0"/>
              <a:t>Applications: Finance, </a:t>
            </a:r>
            <a:r>
              <a:rPr lang="en-US" dirty="0" smtClean="0"/>
              <a:t>healthcare, security, cyber-physical systems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122624D-F65C-7E48-B37D-13A53A8A1E68}"/>
              </a:ext>
            </a:extLst>
          </p:cNvPr>
          <p:cNvSpPr/>
          <p:nvPr/>
        </p:nvSpPr>
        <p:spPr>
          <a:xfrm>
            <a:off x="1782620" y="2095578"/>
            <a:ext cx="8626760" cy="91682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Reveal “meaningful information about the logic” of the  machine learnt prediction/decision model  </a:t>
            </a:r>
          </a:p>
        </p:txBody>
      </p:sp>
    </p:spTree>
    <p:extLst>
      <p:ext uri="{BB962C8B-B14F-4D97-AF65-F5344CB8AC3E}">
        <p14:creationId xmlns:p14="http://schemas.microsoft.com/office/powerpoint/2010/main" val="4549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" y="1054377"/>
            <a:ext cx="4298946" cy="47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6" y="3609969"/>
            <a:ext cx="1285503" cy="1317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3626" y="2265798"/>
            <a:ext cx="472783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Piotr (Peter): piotrm@cmu.edu</a:t>
            </a:r>
          </a:p>
          <a:p>
            <a:pPr algn="just"/>
            <a:r>
              <a:rPr lang="en-US" sz="2800" dirty="0" err="1" smtClean="0">
                <a:solidFill>
                  <a:schemeClr val="bg1"/>
                </a:solidFill>
              </a:rPr>
              <a:t>Anupam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danupam@cmu.edu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just"/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956248" y="901700"/>
            <a:ext cx="317500" cy="5054600"/>
          </a:xfrm>
          <a:prstGeom prst="rightBrace">
            <a:avLst>
              <a:gd name="adj1" fmla="val 52333"/>
              <a:gd name="adj2" fmla="val 8693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80117" y="5009447"/>
            <a:ext cx="38702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Accountable Systems Lab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fairlyaccountable.org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784" y="61925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 Silicon Valley (rest @ Pittsburgh)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796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44249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7602" y="25974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63175" y="259808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80926" y="411452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6126" y="5829578"/>
            <a:ext cx="12" cy="3629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413626" y="901093"/>
            <a:ext cx="6526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1: </a:t>
            </a:r>
            <a:r>
              <a:rPr lang="en-US" dirty="0" err="1">
                <a:solidFill>
                  <a:schemeClr val="bg1"/>
                </a:solidFill>
              </a:rPr>
              <a:t>Debiasing</a:t>
            </a:r>
            <a:r>
              <a:rPr lang="en-US" dirty="0">
                <a:solidFill>
                  <a:schemeClr val="bg1"/>
                </a:solidFill>
              </a:rPr>
              <a:t> neural natural language processing systems</a:t>
            </a:r>
          </a:p>
          <a:p>
            <a:r>
              <a:rPr lang="en-US" dirty="0">
                <a:solidFill>
                  <a:schemeClr val="bg1"/>
                </a:solidFill>
              </a:rPr>
              <a:t>Project 2: Conditional </a:t>
            </a:r>
            <a:r>
              <a:rPr lang="en-US" dirty="0" err="1">
                <a:solidFill>
                  <a:schemeClr val="bg1"/>
                </a:solidFill>
              </a:rPr>
              <a:t>debiasing</a:t>
            </a:r>
            <a:r>
              <a:rPr lang="en-US" dirty="0">
                <a:solidFill>
                  <a:schemeClr val="bg1"/>
                </a:solidFill>
              </a:rPr>
              <a:t> in neural networks</a:t>
            </a:r>
          </a:p>
          <a:p>
            <a:r>
              <a:rPr lang="en-US" dirty="0">
                <a:solidFill>
                  <a:schemeClr val="bg1"/>
                </a:solidFill>
              </a:rPr>
              <a:t>Project 3: Explaining neural networks</a:t>
            </a:r>
          </a:p>
          <a:p>
            <a:r>
              <a:rPr lang="en-US" dirty="0">
                <a:solidFill>
                  <a:schemeClr val="bg1"/>
                </a:solidFill>
              </a:rPr>
              <a:t>other projects with and without deep learning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Human</a:t>
            </a:r>
            <a:r>
              <a:rPr lang="en-US" dirty="0" smtClean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02200" y="2431257"/>
            <a:ext cx="2463800" cy="33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803525" y="2098679"/>
            <a:ext cx="1971675" cy="1105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72350" y="2188169"/>
            <a:ext cx="2044700" cy="113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44497"/>
              <a:gd name="adj2" fmla="val 68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57253" y="3548189"/>
            <a:ext cx="3331448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Wolfs have narrower ears and ...</a:t>
            </a:r>
          </a:p>
          <a:p>
            <a:endParaRPr lang="en-US" dirty="0" smtClean="0"/>
          </a:p>
          <a:p>
            <a:r>
              <a:rPr lang="en-US" dirty="0" smtClean="0"/>
              <a:t>Huskies have ...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79289" y="5844818"/>
            <a:ext cx="610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What physical characteristics distinguish wolves from huskies?</a:t>
            </a:r>
            <a:endParaRPr lang="en-US" u="sng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66786" y="2432631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66786" y="4586227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97632" y="1959397"/>
            <a:ext cx="15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specimen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594256" y="549106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prediction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35" y="1234990"/>
            <a:ext cx="982400" cy="10788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90" y="2486598"/>
            <a:ext cx="1011355" cy="10113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" y="4158241"/>
            <a:ext cx="1422400" cy="1422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94" y="4200056"/>
            <a:ext cx="2642267" cy="1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80" y="2699250"/>
            <a:ext cx="1793195" cy="29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803525" y="2098679"/>
            <a:ext cx="1971675" cy="1105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72350" y="2188169"/>
            <a:ext cx="2044700" cy="113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5566"/>
              <a:gd name="adj2" fmla="val 91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038664" y="3497953"/>
            <a:ext cx="275677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Machine learning model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79289" y="5844818"/>
            <a:ext cx="610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What physical characteristics distinguish wolves from huskies?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988358" y="124774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img1, wolf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89909" y="2443608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img2, wolf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4296" y="3721595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img10001, husky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27794" y="375207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img10002, husky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166786" y="2432631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166786" y="4090927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09574" y="1944462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unlabeled photo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94257" y="4987911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prediction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35" y="1234990"/>
            <a:ext cx="982400" cy="10788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90" y="2486598"/>
            <a:ext cx="1011355" cy="10113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" y="4158241"/>
            <a:ext cx="1422400" cy="1422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94" y="4200056"/>
            <a:ext cx="2642267" cy="1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Privacy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Failure of cyber-physical systems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Discrimination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Compliance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regulations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2100" y="3663434"/>
            <a:ext cx="275677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Machine learning model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8020486" y="2775990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14572" y="4032766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1330" y="5024111"/>
            <a:ext cx="91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</a:p>
          <a:p>
            <a:r>
              <a:rPr lang="en-US" dirty="0" smtClean="0"/>
              <a:t>(wrong)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4296" y="89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go wrong?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21" y="1033550"/>
            <a:ext cx="3111500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29796" y="1659849"/>
            <a:ext cx="5786438" cy="897590"/>
            <a:chOff x="429796" y="1659849"/>
            <a:chExt cx="5786438" cy="8975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96" y="1678758"/>
              <a:ext cx="5786438" cy="878681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ounded Rectangle 2"/>
            <p:cNvSpPr/>
            <p:nvPr/>
          </p:nvSpPr>
          <p:spPr>
            <a:xfrm>
              <a:off x="2400300" y="1659849"/>
              <a:ext cx="2565400" cy="29839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56034" y="1073424"/>
            <a:ext cx="4686300" cy="2421731"/>
            <a:chOff x="6703596" y="1172369"/>
            <a:chExt cx="4686300" cy="24217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3596" y="1172369"/>
              <a:ext cx="4686300" cy="2421731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ounded Rectangle 11"/>
            <p:cNvSpPr/>
            <p:nvPr/>
          </p:nvSpPr>
          <p:spPr>
            <a:xfrm>
              <a:off x="10107196" y="2034024"/>
              <a:ext cx="662404" cy="249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11596" y="4313159"/>
            <a:ext cx="4550569" cy="1521619"/>
            <a:chOff x="6601996" y="4284640"/>
            <a:chExt cx="4550569" cy="15216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1996" y="4284640"/>
              <a:ext cx="4550569" cy="1521619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7478296" y="4638235"/>
              <a:ext cx="1957804" cy="3500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9796" y="4141765"/>
            <a:ext cx="6057900" cy="1664494"/>
            <a:chOff x="429796" y="4141765"/>
            <a:chExt cx="6057900" cy="16644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796" y="4141765"/>
              <a:ext cx="6057900" cy="1664494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ounded Rectangle 16"/>
            <p:cNvSpPr/>
            <p:nvPr/>
          </p:nvSpPr>
          <p:spPr>
            <a:xfrm>
              <a:off x="3928230" y="4141765"/>
              <a:ext cx="1052135" cy="3500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23128" y="5732351"/>
            <a:ext cx="21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Is privacy preserved?</a:t>
            </a:r>
            <a:endParaRPr lang="en-US" u="sng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3" y="2343606"/>
            <a:ext cx="4674344" cy="347303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24" y="1272770"/>
            <a:ext cx="4265875" cy="431245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 smtClean="0"/>
              <a:t>Digital advertising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elf-driving-car-hack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2346325"/>
            <a:ext cx="2540000" cy="2634074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06464" y="498039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(</a:t>
            </a:r>
            <a:r>
              <a:rPr lang="en-US" smtClean="0"/>
              <a:t>speed limit sign)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49869" y="5678478"/>
            <a:ext cx="372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Am </a:t>
            </a:r>
            <a:r>
              <a:rPr lang="en-US" u="sng" smtClean="0"/>
              <a:t>I going to die </a:t>
            </a:r>
            <a:r>
              <a:rPr lang="en-US" u="sng" dirty="0" smtClean="0"/>
              <a:t>in a traffic accident?</a:t>
            </a:r>
            <a:endParaRPr lang="en-US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145"/>
            <a:ext cx="4839938" cy="2722254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 smtClean="0"/>
              <a:t>Cyber physical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Failure of cyber-physical systems</a:t>
            </a:r>
            <a:endParaRPr lang="en-US" dirty="0" smtClean="0"/>
          </a:p>
          <a:p>
            <a:r>
              <a:rPr lang="en-US" dirty="0" smtClean="0"/>
              <a:t>Discrimination</a:t>
            </a:r>
            <a:endParaRPr lang="en-US" dirty="0" smtClean="0"/>
          </a:p>
          <a:p>
            <a:r>
              <a:rPr lang="en-US" dirty="0" smtClean="0"/>
              <a:t>Compliance </a:t>
            </a:r>
            <a:r>
              <a:rPr lang="en-US" dirty="0" smtClean="0"/>
              <a:t>with </a:t>
            </a:r>
            <a:r>
              <a:rPr lang="en-US" dirty="0" smtClean="0"/>
              <a:t>regulations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MU">
      <a:dk1>
        <a:sysClr val="windowText" lastClr="000000"/>
      </a:dk1>
      <a:lt1>
        <a:sysClr val="window" lastClr="FFFFFF"/>
      </a:lt1>
      <a:dk2>
        <a:srgbClr val="75787B"/>
      </a:dk2>
      <a:lt2>
        <a:srgbClr val="C5C5C5"/>
      </a:lt2>
      <a:accent1>
        <a:srgbClr val="AF1E2D"/>
      </a:accent1>
      <a:accent2>
        <a:srgbClr val="ED7D31"/>
      </a:accent2>
      <a:accent3>
        <a:srgbClr val="C5C5C5"/>
      </a:accent3>
      <a:accent4>
        <a:srgbClr val="EAAF0F"/>
      </a:accent4>
      <a:accent5>
        <a:srgbClr val="00337F"/>
      </a:accent5>
      <a:accent6>
        <a:srgbClr val="008751"/>
      </a:accent6>
      <a:hlink>
        <a:srgbClr val="0563C1"/>
      </a:hlink>
      <a:folHlink>
        <a:srgbClr val="954F72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U-template-4x3" id="{6E563709-D487-443C-ABF6-22ED6EFCC918}" vid="{A9DF6E2E-F4D2-4E0B-A32B-6E8408582A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80294</TotalTime>
  <Words>841</Words>
  <Application>Microsoft Macintosh PowerPoint</Application>
  <PresentationFormat>Widescreen</PresentationFormat>
  <Paragraphs>209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Segoe UI</vt:lpstr>
      <vt:lpstr>Segoe UI Light</vt:lpstr>
      <vt:lpstr>Arial</vt:lpstr>
      <vt:lpstr>Office Theme</vt:lpstr>
      <vt:lpstr>PowerPoint Presentation</vt:lpstr>
      <vt:lpstr>Human Learning</vt:lpstr>
      <vt:lpstr>Human Learning</vt:lpstr>
      <vt:lpstr>Machine learning</vt:lpstr>
      <vt:lpstr>PowerPoint Presentation</vt:lpstr>
      <vt:lpstr>What can go wrong?</vt:lpstr>
      <vt:lpstr>What can go wrong?</vt:lpstr>
      <vt:lpstr>What can go wrong?</vt:lpstr>
      <vt:lpstr>What can go wrong?</vt:lpstr>
      <vt:lpstr>Deep Learning</vt:lpstr>
      <vt:lpstr>Deep Learning</vt:lpstr>
      <vt:lpstr>Ongoing Projects</vt:lpstr>
      <vt:lpstr> Project 1: Debiasing NLP [Lu, Wu^, Amancharla^, Mardziel, Datta]   </vt:lpstr>
      <vt:lpstr>Project 1: Debiasing NLP</vt:lpstr>
      <vt:lpstr>Project 1: Debiasing NLP</vt:lpstr>
      <vt:lpstr> Project 2: Conditional debiasing [Kovaleva, Mardziel, Datta]   </vt:lpstr>
      <vt:lpstr> Project 2: Conditional debiasing [Kovaleva, Mardziel, Datta]   </vt:lpstr>
      <vt:lpstr> Project 2: Conditional debiasing [Kovaleva, Mardziel, Datta]   </vt:lpstr>
      <vt:lpstr> Project 2: Conditional debiasing [Kovaleva, Mardziel, Datta]   </vt:lpstr>
      <vt:lpstr> Project 3: Explaining deep networks [Leino, Sen, Li, Datta, Fredrikson]   </vt:lpstr>
      <vt:lpstr> Project 3: Explaining deep networks [Leino, Sen, Li, Datta, Fredrikson]   </vt:lpstr>
      <vt:lpstr> Project 3: Explaining deep networks [Leino, Sen, Li, Datta, Fredrikson]   </vt:lpstr>
      <vt:lpstr>Project 3: Why classified as sports car instead of convertible?</vt:lpstr>
      <vt:lpstr>PowerPoint Presentation</vt:lpstr>
      <vt:lpstr>Vision: Explainable Machine Learning Systems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and Fairness through Accountability</dc:title>
  <dc:creator>Shayak</dc:creator>
  <cp:lastModifiedBy>Microsoft Office User</cp:lastModifiedBy>
  <cp:revision>875</cp:revision>
  <cp:lastPrinted>2017-10-20T18:15:12Z</cp:lastPrinted>
  <dcterms:created xsi:type="dcterms:W3CDTF">2015-11-30T15:06:36Z</dcterms:created>
  <dcterms:modified xsi:type="dcterms:W3CDTF">2018-08-20T21:55:56Z</dcterms:modified>
</cp:coreProperties>
</file>